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8" r:id="rId2"/>
    <p:sldId id="265" r:id="rId3"/>
    <p:sldId id="272" r:id="rId4"/>
    <p:sldId id="362" r:id="rId5"/>
    <p:sldId id="344" r:id="rId6"/>
    <p:sldId id="339" r:id="rId7"/>
    <p:sldId id="370" r:id="rId8"/>
    <p:sldId id="368" r:id="rId9"/>
    <p:sldId id="367" r:id="rId10"/>
    <p:sldId id="345" r:id="rId11"/>
    <p:sldId id="346" r:id="rId12"/>
    <p:sldId id="348" r:id="rId13"/>
    <p:sldId id="349" r:id="rId14"/>
    <p:sldId id="350" r:id="rId15"/>
    <p:sldId id="353" r:id="rId16"/>
    <p:sldId id="354" r:id="rId17"/>
    <p:sldId id="369" r:id="rId18"/>
    <p:sldId id="355" r:id="rId19"/>
    <p:sldId id="356" r:id="rId20"/>
    <p:sldId id="351" r:id="rId21"/>
    <p:sldId id="357" r:id="rId22"/>
    <p:sldId id="352" r:id="rId23"/>
    <p:sldId id="358" r:id="rId24"/>
    <p:sldId id="359" r:id="rId25"/>
    <p:sldId id="36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1E9"/>
    <a:srgbClr val="3CC508"/>
    <a:srgbClr val="414240"/>
    <a:srgbClr val="91CFA1"/>
    <a:srgbClr val="2ED78B"/>
    <a:srgbClr val="6ECDA0"/>
    <a:srgbClr val="86CABA"/>
    <a:srgbClr val="65E7FF"/>
    <a:srgbClr val="AFB2AE"/>
    <a:srgbClr val="0B5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30F4-2283-4732-905E-91B1D21A5E99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98AF-0620-4511-8513-DB74F8F27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F31D5-CC4C-4801-A3C9-BD22B1A8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4C534-BF80-4423-AE28-EAACF421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DCEC-AFFB-4858-970B-491B750B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7FB86-97E4-43F0-B66D-28CFF59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A156A-2A58-469D-872F-23C12C37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748-CE8A-4CC7-BED4-7415C184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2878B-1763-4F13-94CC-8F3138A0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ACEF9-4DE6-4D57-9CF5-F040CED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45CC-D7B9-4367-9D97-145B5F1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C993-99DB-43DF-B7AF-0B5508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5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9D991-B235-4C61-B08F-B22E66D4F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A34EB-D8B6-4476-99AB-D5EF470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3D519-E784-4408-9840-0EAD0405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9E796-70C5-4F15-B74D-3B9336CB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CC07E-1BD0-49BC-8272-D795755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6B50-06E7-4F66-89E4-4B326B6A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04A6-1E4F-4BF2-9AC4-F430F8B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7E268-2144-4614-8A12-BC788037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3212-F612-498E-AB03-EE177625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1E8-761C-417C-A72E-36E47DE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8E3A-5BF2-4E50-A981-0ED7D778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6C1D-89A4-44A3-A18C-2F4F0252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21D7D-2C02-4DE9-834E-1B0539B7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45D99-C3EE-4168-BA88-2BC7414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0A5-5E09-4C1B-A1A0-8705AB98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A2753-C3D6-4AC0-B471-DEA33F5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4ADAF-8563-4684-AE51-95AA43279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BE33B-BFAC-483C-8EBA-A6DC91F1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B187-F38B-47A8-B686-BE530A0E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E9D7-33C2-47B8-AA4E-61C4286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3F2B-740D-457B-AB29-25F532BE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05C0-0406-4A64-A785-9FF74704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42F09-955A-4D44-8E47-C1818FE2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E76C-EB34-4117-92C2-F6F732B1A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320802-BC06-4CEC-ABDB-2BB7FDA5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17D92-7EAE-4FDC-A51D-FE3664B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1F42-079B-479A-948E-04FEACB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33061-459C-44DF-85BE-7DB07C8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272E96-5C0B-44F7-9AD4-C45826C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6832-9F5D-4DEE-B43D-C3F118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FF266-613D-4AFA-A256-87F6457C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C15EF-6DA4-4671-9405-2F26AAAA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42EEE-537C-48A9-A996-1E12C47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9B7FB-B58A-4525-BEF7-BC60BFA8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921556-C70B-4610-9E21-09ED229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A0F5E-0094-4699-9880-DA59E46D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6C55-5771-41D6-8FE5-BC83D424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0897E-6431-4636-B4C4-6665464B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CB7B2-2400-4010-B5D4-7155D9D7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23865-1459-4EB8-92DF-021DEB10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C567-D267-4D70-BDA4-9ADFA97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277F9-78FA-4EF8-9DF1-7F501A2E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3E92-6457-46FA-929A-6B1269F8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66040-0806-48AE-B3D5-0AB14DF65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3E053-E710-4256-8650-F2CB6CDAA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9EEE3-6C99-41C8-8889-1A5A7F4F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13B5F-E996-493E-BDD3-E3F73853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53333-C1AD-49E6-BF1B-3F2C971E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9830-680D-4859-8B1A-DD7F3162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293A-82A9-40C6-8504-462EA5E9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6823E-5697-489E-8B31-167AE0A0D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170D-CFCB-498E-9DF1-CCACD061D1FD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86B0-04FA-4C42-81E3-6EA482E9B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F856-2F1B-4706-99B2-1F8A2F7F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3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29423-26F7-4619-BEA9-5CCC9AA6A61D}"/>
              </a:ext>
            </a:extLst>
          </p:cNvPr>
          <p:cNvSpPr/>
          <p:nvPr/>
        </p:nvSpPr>
        <p:spPr>
          <a:xfrm>
            <a:off x="0" y="-108799"/>
            <a:ext cx="12216800" cy="4512231"/>
          </a:xfrm>
          <a:prstGeom prst="rect">
            <a:avLst/>
          </a:prstGeom>
          <a:solidFill>
            <a:srgbClr val="91CF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DCAD45-B5BA-44F5-B476-37724CB0F89C}"/>
              </a:ext>
            </a:extLst>
          </p:cNvPr>
          <p:cNvSpPr txBox="1">
            <a:spLocks/>
          </p:cNvSpPr>
          <p:nvPr/>
        </p:nvSpPr>
        <p:spPr>
          <a:xfrm>
            <a:off x="920300" y="775071"/>
            <a:ext cx="10351400" cy="252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날 어때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!?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4FA1664-5654-49C7-845E-755270B5B1EE}"/>
              </a:ext>
            </a:extLst>
          </p:cNvPr>
          <p:cNvSpPr txBox="1">
            <a:spLocks/>
          </p:cNvSpPr>
          <p:nvPr/>
        </p:nvSpPr>
        <p:spPr>
          <a:xfrm>
            <a:off x="9102445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강찬혁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D76A6C-AAE7-40D3-8CD5-26AC7592793A}"/>
              </a:ext>
            </a:extLst>
          </p:cNvPr>
          <p:cNvCxnSpPr>
            <a:cxnSpLocks/>
          </p:cNvCxnSpPr>
          <p:nvPr/>
        </p:nvCxnSpPr>
        <p:spPr>
          <a:xfrm>
            <a:off x="8278238" y="5191328"/>
            <a:ext cx="3293529" cy="0"/>
          </a:xfrm>
          <a:prstGeom prst="line">
            <a:avLst/>
          </a:prstGeom>
          <a:ln>
            <a:solidFill>
              <a:srgbClr val="129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8B82BB04-1A93-4546-9BFC-868B54FAAF05}"/>
              </a:ext>
            </a:extLst>
          </p:cNvPr>
          <p:cNvSpPr txBox="1">
            <a:spLocks/>
          </p:cNvSpPr>
          <p:nvPr/>
        </p:nvSpPr>
        <p:spPr>
          <a:xfrm>
            <a:off x="9112172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강찬혁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DCE8C8-0721-4055-827F-F652A05456D6}"/>
              </a:ext>
            </a:extLst>
          </p:cNvPr>
          <p:cNvSpPr txBox="1">
            <a:spLocks/>
          </p:cNvSpPr>
          <p:nvPr/>
        </p:nvSpPr>
        <p:spPr>
          <a:xfrm>
            <a:off x="10119504" y="4737927"/>
            <a:ext cx="1842873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딸라 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C4C89F-E99C-4F07-ABB6-8E9C6EF7DE7F}"/>
              </a:ext>
            </a:extLst>
          </p:cNvPr>
          <p:cNvSpPr txBox="1">
            <a:spLocks/>
          </p:cNvSpPr>
          <p:nvPr/>
        </p:nvSpPr>
        <p:spPr>
          <a:xfrm>
            <a:off x="520326" y="448302"/>
            <a:ext cx="1303507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 종 발 표</a:t>
            </a: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99037EF-9B77-4810-AEB0-0B96FAA40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" y="2814871"/>
            <a:ext cx="5191125" cy="1866900"/>
          </a:xfrm>
          <a:prstGeom prst="rect">
            <a:avLst/>
          </a:prstGeom>
        </p:spPr>
      </p:pic>
      <p:pic>
        <p:nvPicPr>
          <p:cNvPr id="22" name="그림 21" descr="그리기이(가) 표시된 사진&#10;&#10;자동 생성된 설명">
            <a:extLst>
              <a:ext uri="{FF2B5EF4-FFF2-40B4-BE49-F238E27FC236}">
                <a16:creationId xmlns:a16="http://schemas.microsoft.com/office/drawing/2014/main" id="{8C593B18-AB12-43B0-88C1-FA00D059B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6" t="4898" r="14005"/>
          <a:stretch/>
        </p:blipFill>
        <p:spPr>
          <a:xfrm>
            <a:off x="7216121" y="2906356"/>
            <a:ext cx="2005782" cy="1775463"/>
          </a:xfrm>
          <a:prstGeom prst="rect">
            <a:avLst/>
          </a:prstGeom>
        </p:spPr>
      </p:pic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0D5A02E8-35C9-41A6-BAD2-CD7CB282D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8" r="51175"/>
          <a:stretch/>
        </p:blipFill>
        <p:spPr>
          <a:xfrm>
            <a:off x="9044594" y="2904914"/>
            <a:ext cx="2534544" cy="1775463"/>
          </a:xfrm>
          <a:prstGeom prst="rect">
            <a:avLst/>
          </a:prstGeom>
        </p:spPr>
      </p:pic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4AC56F52-8DB5-47B2-95F5-8FAD797C4E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7" t="4898"/>
          <a:stretch/>
        </p:blipFill>
        <p:spPr>
          <a:xfrm>
            <a:off x="11491980" y="2900887"/>
            <a:ext cx="840131" cy="177546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BE6FFB-A059-4C4E-AD57-8AAE5893FA63}"/>
              </a:ext>
            </a:extLst>
          </p:cNvPr>
          <p:cNvCxnSpPr>
            <a:cxnSpLocks/>
          </p:cNvCxnSpPr>
          <p:nvPr/>
        </p:nvCxnSpPr>
        <p:spPr>
          <a:xfrm>
            <a:off x="518474" y="867265"/>
            <a:ext cx="17345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8B8D0-0C95-4CAB-871C-925F9B2108BD}"/>
              </a:ext>
            </a:extLst>
          </p:cNvPr>
          <p:cNvSpPr txBox="1"/>
          <p:nvPr/>
        </p:nvSpPr>
        <p:spPr>
          <a:xfrm>
            <a:off x="7577906" y="2159578"/>
            <a:ext cx="2828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B35936-1D6B-488D-A4FC-B323B191D42D}"/>
              </a:ext>
            </a:extLst>
          </p:cNvPr>
          <p:cNvSpPr/>
          <p:nvPr/>
        </p:nvSpPr>
        <p:spPr>
          <a:xfrm>
            <a:off x="947363" y="1070585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7F51A8-A060-4C50-9A56-7BD5B2EF3C86}"/>
              </a:ext>
            </a:extLst>
          </p:cNvPr>
          <p:cNvSpPr txBox="1"/>
          <p:nvPr/>
        </p:nvSpPr>
        <p:spPr>
          <a:xfrm>
            <a:off x="1959960" y="2141172"/>
            <a:ext cx="316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연속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카테고리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특성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DBF8C35C-D0EF-4C64-B0A3-A736C4B83E8E}"/>
              </a:ext>
            </a:extLst>
          </p:cNvPr>
          <p:cNvSpPr/>
          <p:nvPr/>
        </p:nvSpPr>
        <p:spPr>
          <a:xfrm>
            <a:off x="2307996" y="1070585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EC79668-CEE0-4DFE-9959-1D2B2E0C06F6}"/>
              </a:ext>
            </a:extLst>
          </p:cNvPr>
          <p:cNvSpPr/>
          <p:nvPr/>
        </p:nvSpPr>
        <p:spPr>
          <a:xfrm>
            <a:off x="3608273" y="1070585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체험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학습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AC276B82-A34E-4292-B2DA-618041C24088}"/>
              </a:ext>
            </a:extLst>
          </p:cNvPr>
          <p:cNvSpPr/>
          <p:nvPr/>
        </p:nvSpPr>
        <p:spPr>
          <a:xfrm>
            <a:off x="4908550" y="1070585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月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AACEB0D6-DE89-4918-82D9-1CD08DF43BEA}"/>
              </a:ext>
            </a:extLst>
          </p:cNvPr>
          <p:cNvSpPr/>
          <p:nvPr/>
        </p:nvSpPr>
        <p:spPr>
          <a:xfrm>
            <a:off x="7577906" y="1070584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A0F35E1-7C1C-450A-92D2-5CF8EB902908}"/>
              </a:ext>
            </a:extLst>
          </p:cNvPr>
          <p:cNvCxnSpPr>
            <a:cxnSpLocks/>
          </p:cNvCxnSpPr>
          <p:nvPr/>
        </p:nvCxnSpPr>
        <p:spPr>
          <a:xfrm>
            <a:off x="1452647" y="1994817"/>
            <a:ext cx="290086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9AF6B61-B60B-4B7B-96C2-012EDE820086}"/>
              </a:ext>
            </a:extLst>
          </p:cNvPr>
          <p:cNvCxnSpPr>
            <a:cxnSpLocks/>
          </p:cNvCxnSpPr>
          <p:nvPr/>
        </p:nvCxnSpPr>
        <p:spPr>
          <a:xfrm>
            <a:off x="2879859" y="1994817"/>
            <a:ext cx="290086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DE8F20F-9D2D-4FE9-AAB6-071DA3E150F1}"/>
              </a:ext>
            </a:extLst>
          </p:cNvPr>
          <p:cNvCxnSpPr>
            <a:cxnSpLocks/>
          </p:cNvCxnSpPr>
          <p:nvPr/>
        </p:nvCxnSpPr>
        <p:spPr>
          <a:xfrm>
            <a:off x="7749479" y="1947682"/>
            <a:ext cx="290086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E5F2EE-C291-400E-93CD-0ED32BDADF1D}"/>
              </a:ext>
            </a:extLst>
          </p:cNvPr>
          <p:cNvCxnSpPr>
            <a:cxnSpLocks/>
          </p:cNvCxnSpPr>
          <p:nvPr/>
        </p:nvCxnSpPr>
        <p:spPr>
          <a:xfrm>
            <a:off x="9593262" y="1947857"/>
            <a:ext cx="290086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BDB4EB-48A7-4DCB-B296-1D4EE86B577D}"/>
              </a:ext>
            </a:extLst>
          </p:cNvPr>
          <p:cNvCxnSpPr>
            <a:cxnSpLocks/>
          </p:cNvCxnSpPr>
          <p:nvPr/>
        </p:nvCxnSpPr>
        <p:spPr>
          <a:xfrm flipH="1">
            <a:off x="3968727" y="1994817"/>
            <a:ext cx="231518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6BAEFA-2A39-4174-A694-20B5F3720CAF}"/>
              </a:ext>
            </a:extLst>
          </p:cNvPr>
          <p:cNvCxnSpPr>
            <a:cxnSpLocks/>
          </p:cNvCxnSpPr>
          <p:nvPr/>
        </p:nvCxnSpPr>
        <p:spPr>
          <a:xfrm flipH="1">
            <a:off x="5150179" y="2051812"/>
            <a:ext cx="231518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E37805-6A62-4F02-971A-24C85B54A649}"/>
              </a:ext>
            </a:extLst>
          </p:cNvPr>
          <p:cNvCxnSpPr>
            <a:cxnSpLocks/>
          </p:cNvCxnSpPr>
          <p:nvPr/>
        </p:nvCxnSpPr>
        <p:spPr>
          <a:xfrm flipH="1">
            <a:off x="10000522" y="1947856"/>
            <a:ext cx="231518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764D0B-E400-4869-ADD0-E78812646E57}"/>
              </a:ext>
            </a:extLst>
          </p:cNvPr>
          <p:cNvCxnSpPr>
            <a:cxnSpLocks/>
          </p:cNvCxnSpPr>
          <p:nvPr/>
        </p:nvCxnSpPr>
        <p:spPr>
          <a:xfrm flipH="1">
            <a:off x="8199275" y="1954410"/>
            <a:ext cx="231518" cy="110054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9AAC60-6CB3-46F4-BBA9-C98D92383CE7}"/>
              </a:ext>
            </a:extLst>
          </p:cNvPr>
          <p:cNvSpPr txBox="1"/>
          <p:nvPr/>
        </p:nvSpPr>
        <p:spPr>
          <a:xfrm>
            <a:off x="3058177" y="3197066"/>
            <a:ext cx="10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635D86-F837-48C3-94AC-9DD9A4752C85}"/>
              </a:ext>
            </a:extLst>
          </p:cNvPr>
          <p:cNvSpPr txBox="1"/>
          <p:nvPr/>
        </p:nvSpPr>
        <p:spPr>
          <a:xfrm>
            <a:off x="7615615" y="3198167"/>
            <a:ext cx="10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F8D9F9-D154-424A-B650-850D16F806D2}"/>
              </a:ext>
            </a:extLst>
          </p:cNvPr>
          <p:cNvSpPr txBox="1"/>
          <p:nvPr/>
        </p:nvSpPr>
        <p:spPr>
          <a:xfrm>
            <a:off x="9487367" y="3198167"/>
            <a:ext cx="10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DB2213-7F93-4F33-A5FF-7EDCFDBE3D5E}"/>
              </a:ext>
            </a:extLst>
          </p:cNvPr>
          <p:cNvSpPr/>
          <p:nvPr/>
        </p:nvSpPr>
        <p:spPr>
          <a:xfrm>
            <a:off x="2009483" y="3880054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B460362-C851-4480-ABA2-F1D45B972736}"/>
              </a:ext>
            </a:extLst>
          </p:cNvPr>
          <p:cNvSpPr/>
          <p:nvPr/>
        </p:nvSpPr>
        <p:spPr>
          <a:xfrm>
            <a:off x="2508001" y="3880054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F0154F-087F-4F58-BDFA-7EFC8C69D0FF}"/>
              </a:ext>
            </a:extLst>
          </p:cNvPr>
          <p:cNvSpPr/>
          <p:nvPr/>
        </p:nvSpPr>
        <p:spPr>
          <a:xfrm>
            <a:off x="3108540" y="38778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5FD3861-071D-4B6F-8E25-EA6C83FF2D0C}"/>
              </a:ext>
            </a:extLst>
          </p:cNvPr>
          <p:cNvSpPr/>
          <p:nvPr/>
        </p:nvSpPr>
        <p:spPr>
          <a:xfrm>
            <a:off x="3607058" y="38778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842F7BE-FD36-4079-B710-0683D15E7BAE}"/>
              </a:ext>
            </a:extLst>
          </p:cNvPr>
          <p:cNvSpPr/>
          <p:nvPr/>
        </p:nvSpPr>
        <p:spPr>
          <a:xfrm>
            <a:off x="4207597" y="38778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C2CAEEA-6635-4340-B014-7B4556E0BC53}"/>
              </a:ext>
            </a:extLst>
          </p:cNvPr>
          <p:cNvSpPr/>
          <p:nvPr/>
        </p:nvSpPr>
        <p:spPr>
          <a:xfrm>
            <a:off x="4706115" y="38778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BE5CA6A-1483-4F8D-9163-6587A18F87B3}"/>
              </a:ext>
            </a:extLst>
          </p:cNvPr>
          <p:cNvCxnSpPr>
            <a:cxnSpLocks/>
          </p:cNvCxnSpPr>
          <p:nvPr/>
        </p:nvCxnSpPr>
        <p:spPr>
          <a:xfrm flipH="1">
            <a:off x="2359134" y="3533540"/>
            <a:ext cx="810811" cy="3443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E7CC194-4EA3-4B0E-8378-F05BE30E0070}"/>
              </a:ext>
            </a:extLst>
          </p:cNvPr>
          <p:cNvCxnSpPr>
            <a:cxnSpLocks/>
          </p:cNvCxnSpPr>
          <p:nvPr/>
        </p:nvCxnSpPr>
        <p:spPr>
          <a:xfrm flipH="1">
            <a:off x="9322330" y="3465283"/>
            <a:ext cx="186294" cy="2681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907A5D1-13A9-46DF-B8B4-8FCF7E59336E}"/>
              </a:ext>
            </a:extLst>
          </p:cNvPr>
          <p:cNvCxnSpPr>
            <a:cxnSpLocks/>
          </p:cNvCxnSpPr>
          <p:nvPr/>
        </p:nvCxnSpPr>
        <p:spPr>
          <a:xfrm flipH="1">
            <a:off x="7522468" y="3507535"/>
            <a:ext cx="186294" cy="26819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656DDE4-9794-451A-87E4-7030E912B4E5}"/>
              </a:ext>
            </a:extLst>
          </p:cNvPr>
          <p:cNvCxnSpPr>
            <a:cxnSpLocks/>
          </p:cNvCxnSpPr>
          <p:nvPr/>
        </p:nvCxnSpPr>
        <p:spPr>
          <a:xfrm>
            <a:off x="8608693" y="3486798"/>
            <a:ext cx="197769" cy="2889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246AEEA-5AAC-445B-A736-86F1F4EB7B40}"/>
              </a:ext>
            </a:extLst>
          </p:cNvPr>
          <p:cNvCxnSpPr>
            <a:cxnSpLocks/>
          </p:cNvCxnSpPr>
          <p:nvPr/>
        </p:nvCxnSpPr>
        <p:spPr>
          <a:xfrm>
            <a:off x="10408981" y="3458982"/>
            <a:ext cx="197769" cy="2889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B9EE50D0-5EAE-4C9F-9185-0D00A59CF047}"/>
              </a:ext>
            </a:extLst>
          </p:cNvPr>
          <p:cNvCxnSpPr>
            <a:cxnSpLocks/>
          </p:cNvCxnSpPr>
          <p:nvPr/>
        </p:nvCxnSpPr>
        <p:spPr>
          <a:xfrm>
            <a:off x="3982100" y="3533540"/>
            <a:ext cx="654775" cy="34431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26BEE86-C791-4DBC-8AB8-B22752A42E32}"/>
              </a:ext>
            </a:extLst>
          </p:cNvPr>
          <p:cNvSpPr txBox="1"/>
          <p:nvPr/>
        </p:nvSpPr>
        <p:spPr>
          <a:xfrm>
            <a:off x="5381697" y="4332627"/>
            <a:ext cx="162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Model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Concatenate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9BC7091-41DC-4324-87AF-72E1E831B0B6}"/>
              </a:ext>
            </a:extLst>
          </p:cNvPr>
          <p:cNvSpPr/>
          <p:nvPr/>
        </p:nvSpPr>
        <p:spPr>
          <a:xfrm>
            <a:off x="4711680" y="514269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D9F23DA-D782-43ED-814F-EC1AA1FB072B}"/>
              </a:ext>
            </a:extLst>
          </p:cNvPr>
          <p:cNvSpPr/>
          <p:nvPr/>
        </p:nvSpPr>
        <p:spPr>
          <a:xfrm>
            <a:off x="5210198" y="514269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C25D80D-ABCD-408C-9200-99E8B3F9F922}"/>
              </a:ext>
            </a:extLst>
          </p:cNvPr>
          <p:cNvSpPr/>
          <p:nvPr/>
        </p:nvSpPr>
        <p:spPr>
          <a:xfrm>
            <a:off x="5810737" y="5140492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74B2026-CA6B-4B14-B46A-4ABA6B8A0E09}"/>
              </a:ext>
            </a:extLst>
          </p:cNvPr>
          <p:cNvSpPr/>
          <p:nvPr/>
        </p:nvSpPr>
        <p:spPr>
          <a:xfrm>
            <a:off x="6309255" y="5140492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68F4A16-27F4-410C-9FC5-BC2718F3C1E0}"/>
              </a:ext>
            </a:extLst>
          </p:cNvPr>
          <p:cNvSpPr/>
          <p:nvPr/>
        </p:nvSpPr>
        <p:spPr>
          <a:xfrm>
            <a:off x="6909794" y="5140492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C2C1AE-7191-4F2B-AD2A-750D64FC1DBD}"/>
              </a:ext>
            </a:extLst>
          </p:cNvPr>
          <p:cNvSpPr/>
          <p:nvPr/>
        </p:nvSpPr>
        <p:spPr>
          <a:xfrm>
            <a:off x="7408312" y="5140492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61D5E2-E786-44A9-B105-505AF9A799A1}"/>
              </a:ext>
            </a:extLst>
          </p:cNvPr>
          <p:cNvSpPr txBox="1"/>
          <p:nvPr/>
        </p:nvSpPr>
        <p:spPr>
          <a:xfrm>
            <a:off x="5682119" y="5554026"/>
            <a:ext cx="10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C60F26E-7897-4109-B2CF-91C5665B4D2F}"/>
              </a:ext>
            </a:extLst>
          </p:cNvPr>
          <p:cNvSpPr/>
          <p:nvPr/>
        </p:nvSpPr>
        <p:spPr>
          <a:xfrm>
            <a:off x="6041423" y="6129731"/>
            <a:ext cx="277259" cy="277259"/>
          </a:xfrm>
          <a:prstGeom prst="ellipse">
            <a:avLst/>
          </a:prstGeom>
          <a:solidFill>
            <a:srgbClr val="EBF1E9"/>
          </a:solidFill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B8553D-00D1-4901-8134-02B9AF446443}"/>
              </a:ext>
            </a:extLst>
          </p:cNvPr>
          <p:cNvSpPr txBox="1"/>
          <p:nvPr/>
        </p:nvSpPr>
        <p:spPr>
          <a:xfrm>
            <a:off x="6402774" y="6283152"/>
            <a:ext cx="201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 입장객 수 예측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67731E2-FC81-409C-A48E-34E2A9B3D423}"/>
              </a:ext>
            </a:extLst>
          </p:cNvPr>
          <p:cNvCxnSpPr>
            <a:cxnSpLocks/>
          </p:cNvCxnSpPr>
          <p:nvPr/>
        </p:nvCxnSpPr>
        <p:spPr>
          <a:xfrm>
            <a:off x="4727850" y="4338229"/>
            <a:ext cx="653847" cy="39849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AAAAF4E-0EF9-42A5-A875-89B19C1411FA}"/>
              </a:ext>
            </a:extLst>
          </p:cNvPr>
          <p:cNvCxnSpPr>
            <a:cxnSpLocks/>
          </p:cNvCxnSpPr>
          <p:nvPr/>
        </p:nvCxnSpPr>
        <p:spPr>
          <a:xfrm flipH="1">
            <a:off x="6953535" y="4335808"/>
            <a:ext cx="755227" cy="45315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0708DAA-D43E-4DE8-BDC0-3A0C5242560D}"/>
              </a:ext>
            </a:extLst>
          </p:cNvPr>
          <p:cNvSpPr txBox="1"/>
          <p:nvPr/>
        </p:nvSpPr>
        <p:spPr>
          <a:xfrm>
            <a:off x="7161794" y="4626983"/>
            <a:ext cx="282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Outputs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→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Inputs 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CA57A78-161C-446C-B8C2-36F808B8EA60}"/>
              </a:ext>
            </a:extLst>
          </p:cNvPr>
          <p:cNvSpPr/>
          <p:nvPr/>
        </p:nvSpPr>
        <p:spPr>
          <a:xfrm>
            <a:off x="7583323" y="3930077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A228B84-D674-4E14-BDCA-EDBCEB239CE5}"/>
              </a:ext>
            </a:extLst>
          </p:cNvPr>
          <p:cNvSpPr/>
          <p:nvPr/>
        </p:nvSpPr>
        <p:spPr>
          <a:xfrm>
            <a:off x="8081841" y="3930077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AEF2972-E410-4C59-81DF-5406BB9AEBAE}"/>
              </a:ext>
            </a:extLst>
          </p:cNvPr>
          <p:cNvSpPr/>
          <p:nvPr/>
        </p:nvSpPr>
        <p:spPr>
          <a:xfrm>
            <a:off x="8682380" y="3927873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E72516D-C227-4C44-8372-FC515E8165E0}"/>
              </a:ext>
            </a:extLst>
          </p:cNvPr>
          <p:cNvSpPr/>
          <p:nvPr/>
        </p:nvSpPr>
        <p:spPr>
          <a:xfrm>
            <a:off x="9180898" y="3927873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9394046-35A9-4276-9237-48C3E949B09B}"/>
              </a:ext>
            </a:extLst>
          </p:cNvPr>
          <p:cNvSpPr/>
          <p:nvPr/>
        </p:nvSpPr>
        <p:spPr>
          <a:xfrm>
            <a:off x="9781437" y="3927873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2A29ADF-2457-494F-844B-3905F89EC717}"/>
              </a:ext>
            </a:extLst>
          </p:cNvPr>
          <p:cNvSpPr/>
          <p:nvPr/>
        </p:nvSpPr>
        <p:spPr>
          <a:xfrm>
            <a:off x="10279955" y="3927873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35E27C2-0867-4D09-B0D3-A21507A10C0B}"/>
              </a:ext>
            </a:extLst>
          </p:cNvPr>
          <p:cNvSpPr/>
          <p:nvPr/>
        </p:nvSpPr>
        <p:spPr>
          <a:xfrm>
            <a:off x="9406238" y="1064423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16E70-18A2-41A3-A1AF-9638F68FE8E3}"/>
              </a:ext>
            </a:extLst>
          </p:cNvPr>
          <p:cNvSpPr txBox="1"/>
          <p:nvPr/>
        </p:nvSpPr>
        <p:spPr>
          <a:xfrm>
            <a:off x="9466927" y="1108682"/>
            <a:ext cx="91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주간평균</a:t>
            </a:r>
          </a:p>
        </p:txBody>
      </p:sp>
    </p:spTree>
    <p:extLst>
      <p:ext uri="{BB962C8B-B14F-4D97-AF65-F5344CB8AC3E}">
        <p14:creationId xmlns:p14="http://schemas.microsoft.com/office/powerpoint/2010/main" val="105202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pic>
        <p:nvPicPr>
          <p:cNvPr id="56" name="image2.png">
            <a:extLst>
              <a:ext uri="{FF2B5EF4-FFF2-40B4-BE49-F238E27FC236}">
                <a16:creationId xmlns:a16="http://schemas.microsoft.com/office/drawing/2014/main" id="{4EADA85C-EF34-40B2-B61D-DDDDF575E1B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86519" y="1386053"/>
            <a:ext cx="9018962" cy="50524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0751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199" y="14683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csv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전처리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날짜의 특성을 모두 반영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하나의 행에 하루의 정보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EEF176-2655-4C21-BADB-D740EC9BB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1" y="3429000"/>
            <a:ext cx="970597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2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200" y="16021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파이썬 코드상에서의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전처리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sub model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맞게 각각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전처리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 시계열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 평균 시계열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특성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공통적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전처리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89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583677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 시계열 데이터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 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B9240E9-D401-4D90-871F-2278C1289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58" y="2698411"/>
            <a:ext cx="4853037" cy="323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56E28CD-7534-418C-8FF6-43C8B370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8" y="2367745"/>
            <a:ext cx="9993397" cy="41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B5F8E0-000E-4C03-9A4C-63D1664AD106}"/>
              </a:ext>
            </a:extLst>
          </p:cNvPr>
          <p:cNvSpPr txBox="1">
            <a:spLocks/>
          </p:cNvSpPr>
          <p:nvPr/>
        </p:nvSpPr>
        <p:spPr>
          <a:xfrm>
            <a:off x="6583053" y="1190158"/>
            <a:ext cx="5176887" cy="210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데이터화</a:t>
            </a:r>
            <a:r>
              <a:rPr lang="en-US" altLang="ko-KR" sz="4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sz="4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44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endParaRPr lang="ko-KR" altLang="en-US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63081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 평균 시계열 데이터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 수 평균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74BDAE-E907-49E7-9B6D-4C4339BF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77" y="2705458"/>
            <a:ext cx="4990445" cy="28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13BA750-3400-431F-9EAA-45EBFA1C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2643780"/>
            <a:ext cx="7556960" cy="289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296E9D5-ABA8-4561-AB62-B9A26468A947}"/>
              </a:ext>
            </a:extLst>
          </p:cNvPr>
          <p:cNvSpPr txBox="1">
            <a:spLocks/>
          </p:cNvSpPr>
          <p:nvPr/>
        </p:nvSpPr>
        <p:spPr>
          <a:xfrm>
            <a:off x="7244009" y="1145928"/>
            <a:ext cx="5176887" cy="2107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4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데이터화</a:t>
            </a:r>
            <a:r>
              <a:rPr lang="en-US" altLang="ko-KR" sz="4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sz="44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0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endParaRPr lang="ko-KR" altLang="en-US" sz="25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57424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특성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요일과 월은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one-hot-encoding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0,1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직접 입력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1A4F98-C5F0-4F73-BED1-17D1E42F4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32" y="3087551"/>
            <a:ext cx="7572136" cy="327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ko-KR" altLang="en-US" sz="25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A8C064E-9618-4708-B3F1-7B840EA46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48" y="3488231"/>
            <a:ext cx="9011370" cy="107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84556354-91E5-4896-93A5-C3793F88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74" y="4663356"/>
            <a:ext cx="9108117" cy="20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1294C3F-5783-4DCB-8EA2-4E48296F5BB1}"/>
              </a:ext>
            </a:extLst>
          </p:cNvPr>
          <p:cNvSpPr txBox="1">
            <a:spLocks/>
          </p:cNvSpPr>
          <p:nvPr/>
        </p:nvSpPr>
        <p:spPr>
          <a:xfrm>
            <a:off x="75832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 시계열 데이터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 평균 시계열 데이터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특성 데이터에 따른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가지 서브모델 생성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525CC4-F300-446D-A486-EFFB1855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75" y="2269601"/>
            <a:ext cx="9090516" cy="10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ko-KR" altLang="en-US" sz="25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B4A138DF-ABF9-4A9D-ADFA-6C5EBFAF1BB4}"/>
              </a:ext>
            </a:extLst>
          </p:cNvPr>
          <p:cNvSpPr txBox="1">
            <a:spLocks/>
          </p:cNvSpPr>
          <p:nvPr/>
        </p:nvSpPr>
        <p:spPr>
          <a:xfrm>
            <a:off x="574249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서브모델은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concatenate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이용해 결합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하나로 결합된 모델에 대해서 학습 파라미터 설정 및 학습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4685F7F1-9C85-4FEC-8A39-CD615BA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49" y="2375506"/>
            <a:ext cx="9513766" cy="2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C33C85A-3494-4D68-955D-1ADAAA0A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59" y="5152749"/>
            <a:ext cx="9555878" cy="128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학습 결과 </a:t>
            </a:r>
            <a:endParaRPr lang="ko-KR" altLang="en-US" sz="25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D58039-4A85-4591-9004-09A695E12AF0}"/>
              </a:ext>
            </a:extLst>
          </p:cNvPr>
          <p:cNvGrpSpPr/>
          <p:nvPr/>
        </p:nvGrpSpPr>
        <p:grpSpPr>
          <a:xfrm>
            <a:off x="1911255" y="1679449"/>
            <a:ext cx="8413955" cy="4664397"/>
            <a:chOff x="1911255" y="1442306"/>
            <a:chExt cx="8413955" cy="466439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DC1B919-2D3E-4C07-893D-DE22A449F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55" y="1442306"/>
              <a:ext cx="8413955" cy="466439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FBE14CA-FEA0-404D-B35D-ADE0BFB38915}"/>
                </a:ext>
              </a:extLst>
            </p:cNvPr>
            <p:cNvSpPr/>
            <p:nvPr/>
          </p:nvSpPr>
          <p:spPr>
            <a:xfrm>
              <a:off x="8150942" y="1573161"/>
              <a:ext cx="1941434" cy="648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94CD5E7-1F40-4698-916D-D52CE2178FD7}"/>
                </a:ext>
              </a:extLst>
            </p:cNvPr>
            <p:cNvCxnSpPr/>
            <p:nvPr/>
          </p:nvCxnSpPr>
          <p:spPr>
            <a:xfrm>
              <a:off x="8337755" y="1757322"/>
              <a:ext cx="79641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86C87F-55F2-4F95-A5D2-DE069CCFBBA5}"/>
                </a:ext>
              </a:extLst>
            </p:cNvPr>
            <p:cNvCxnSpPr/>
            <p:nvPr/>
          </p:nvCxnSpPr>
          <p:spPr>
            <a:xfrm>
              <a:off x="8332842" y="2037540"/>
              <a:ext cx="796413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7217E8-39F0-4D8F-B3AE-20BB31AFDF45}"/>
                </a:ext>
              </a:extLst>
            </p:cNvPr>
            <p:cNvSpPr txBox="1"/>
            <p:nvPr/>
          </p:nvSpPr>
          <p:spPr>
            <a:xfrm>
              <a:off x="9257075" y="1573163"/>
              <a:ext cx="870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actual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1139A3-78E4-400E-BAE3-EBAF3850E8FA}"/>
                </a:ext>
              </a:extLst>
            </p:cNvPr>
            <p:cNvSpPr txBox="1"/>
            <p:nvPr/>
          </p:nvSpPr>
          <p:spPr>
            <a:xfrm>
              <a:off x="9252159" y="1853380"/>
              <a:ext cx="9926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predict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27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AE3CE1-26A4-4D06-9548-00A40F4E324B}"/>
              </a:ext>
            </a:extLst>
          </p:cNvPr>
          <p:cNvSpPr/>
          <p:nvPr/>
        </p:nvSpPr>
        <p:spPr>
          <a:xfrm>
            <a:off x="9833" y="-4916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12" y="88267"/>
            <a:ext cx="9719553" cy="656279"/>
          </a:xfrm>
        </p:spPr>
        <p:txBody>
          <a:bodyPr>
            <a:noAutofit/>
          </a:bodyPr>
          <a:lstStyle/>
          <a:p>
            <a:r>
              <a:rPr lang="en-US" altLang="ko-KR" sz="4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43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6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아이디어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문제점과 해결책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모델의 방향성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수집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간단한 모델링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결론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한계점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프로토타입</a:t>
            </a: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A7EC5F1-66CE-4DCD-AC65-B1984DCF7647}"/>
              </a:ext>
            </a:extLst>
          </p:cNvPr>
          <p:cNvSpPr/>
          <p:nvPr/>
        </p:nvSpPr>
        <p:spPr>
          <a:xfrm>
            <a:off x="437131" y="1626898"/>
            <a:ext cx="197708" cy="197708"/>
          </a:xfrm>
          <a:prstGeom prst="donut">
            <a:avLst/>
          </a:prstGeom>
          <a:solidFill>
            <a:srgbClr val="3CC508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5C983C43-A445-4F12-A256-2CBE1045320E}"/>
              </a:ext>
            </a:extLst>
          </p:cNvPr>
          <p:cNvSpPr/>
          <p:nvPr/>
        </p:nvSpPr>
        <p:spPr>
          <a:xfrm>
            <a:off x="437131" y="2549929"/>
            <a:ext cx="197708" cy="197708"/>
          </a:xfrm>
          <a:prstGeom prst="donut">
            <a:avLst/>
          </a:prstGeom>
          <a:solidFill>
            <a:srgbClr val="3CC508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6DE2A1A4-B9ED-41A5-AF57-A37FE97A9C3D}"/>
              </a:ext>
            </a:extLst>
          </p:cNvPr>
          <p:cNvSpPr/>
          <p:nvPr/>
        </p:nvSpPr>
        <p:spPr>
          <a:xfrm>
            <a:off x="437131" y="3472960"/>
            <a:ext cx="197708" cy="197708"/>
          </a:xfrm>
          <a:prstGeom prst="donut">
            <a:avLst/>
          </a:prstGeom>
          <a:solidFill>
            <a:srgbClr val="3CC508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B899FF7E-9C49-49F0-87C8-B54BBF407A48}"/>
              </a:ext>
            </a:extLst>
          </p:cNvPr>
          <p:cNvSpPr/>
          <p:nvPr/>
        </p:nvSpPr>
        <p:spPr>
          <a:xfrm>
            <a:off x="437131" y="4395991"/>
            <a:ext cx="197708" cy="197708"/>
          </a:xfrm>
          <a:prstGeom prst="donut">
            <a:avLst/>
          </a:prstGeom>
          <a:solidFill>
            <a:srgbClr val="3CC508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15AA5897-E663-4183-BF11-41931418D0CE}"/>
              </a:ext>
            </a:extLst>
          </p:cNvPr>
          <p:cNvSpPr/>
          <p:nvPr/>
        </p:nvSpPr>
        <p:spPr>
          <a:xfrm>
            <a:off x="437131" y="5319022"/>
            <a:ext cx="197708" cy="197708"/>
          </a:xfrm>
          <a:prstGeom prst="donut">
            <a:avLst/>
          </a:prstGeom>
          <a:solidFill>
            <a:srgbClr val="3CC508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7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결론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실제값과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예측값의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오차는 생각보다 큼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하지만 경향성을 잘 예측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아쉬운 점 및 감안할 점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2E725-A08C-40B9-8FEB-8B270C67EFE6}"/>
              </a:ext>
            </a:extLst>
          </p:cNvPr>
          <p:cNvPicPr/>
          <p:nvPr/>
        </p:nvPicPr>
        <p:blipFill rotWithShape="1">
          <a:blip r:embed="rId2"/>
          <a:srcRect r="74206"/>
          <a:stretch/>
        </p:blipFill>
        <p:spPr>
          <a:xfrm>
            <a:off x="2050576" y="4454097"/>
            <a:ext cx="2939788" cy="136163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7C4AD6E-8AC4-4746-8BA6-31FDD6572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2"/>
          <a:stretch/>
        </p:blipFill>
        <p:spPr>
          <a:xfrm>
            <a:off x="6202740" y="3099758"/>
            <a:ext cx="4895850" cy="27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결론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한계점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Traing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set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test set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평균 입장객 수의 차이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9500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명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&gt;&gt;  6100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명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현장체험학습 데이터 집계방법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놀이공원을 방문하는 다른 여러 요인의 필요성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아닌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CSV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파일의 이용으로 인한 한계</a:t>
            </a:r>
          </a:p>
        </p:txBody>
      </p:sp>
    </p:spTree>
    <p:extLst>
      <p:ext uri="{BB962C8B-B14F-4D97-AF65-F5344CB8AC3E}">
        <p14:creationId xmlns:p14="http://schemas.microsoft.com/office/powerpoint/2010/main" val="34247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서비스 구조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DE1AF3F-B9D1-4353-AA94-8B9C9E50E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85" y="4593738"/>
            <a:ext cx="2518682" cy="129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50414E69-956D-402F-A8B1-13E7D048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85" y="2084014"/>
            <a:ext cx="2518682" cy="154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87CD1FE-921A-420E-9D11-A5ABC3B49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72" y="2655562"/>
            <a:ext cx="2518682" cy="9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1040BD0-DA55-4107-AF24-8AFADB803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3" y="4523161"/>
            <a:ext cx="29337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14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화면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5431105-1112-4618-A066-F15B0FBB5C0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E89C7F5-DA05-4598-A5C7-DC6D50BE4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2" b="6767"/>
          <a:stretch/>
        </p:blipFill>
        <p:spPr bwMode="auto">
          <a:xfrm>
            <a:off x="1348991" y="1630838"/>
            <a:ext cx="9494018" cy="455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97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 날짜 입력 화면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87C62E1-C4FE-403C-9B61-3227EA5DB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 b="4481"/>
          <a:stretch/>
        </p:blipFill>
        <p:spPr bwMode="auto">
          <a:xfrm>
            <a:off x="1374052" y="1621411"/>
            <a:ext cx="9443895" cy="46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387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예측 결과 출력 화면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A4C12B8-03A2-4FF3-9C9D-2ECA3472A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4555"/>
          <a:stretch/>
        </p:blipFill>
        <p:spPr bwMode="auto">
          <a:xfrm>
            <a:off x="1287813" y="1611984"/>
            <a:ext cx="9616373" cy="47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88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AEC777-A1D2-45C6-9DFB-CD40091CE1BE}"/>
              </a:ext>
            </a:extLst>
          </p:cNvPr>
          <p:cNvSpPr txBox="1">
            <a:spLocks/>
          </p:cNvSpPr>
          <p:nvPr/>
        </p:nvSpPr>
        <p:spPr>
          <a:xfrm>
            <a:off x="837075" y="1226782"/>
            <a:ext cx="10515600" cy="736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놀이공원 일별 입장객 수 예측 서비스</a:t>
            </a:r>
            <a:r>
              <a:rPr lang="en-US" altLang="ko-KR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아이디어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 및 해결책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7860558-B674-4A23-AF0D-C159EE96FB10}"/>
              </a:ext>
            </a:extLst>
          </p:cNvPr>
          <p:cNvSpPr txBox="1">
            <a:spLocks/>
          </p:cNvSpPr>
          <p:nvPr/>
        </p:nvSpPr>
        <p:spPr>
          <a:xfrm>
            <a:off x="482955" y="1945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A4A41E-9643-418B-A859-DE572E533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4" y="2708070"/>
            <a:ext cx="4430598" cy="30394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65B35D-D46F-4C1A-85C1-26165127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480" y="2716885"/>
            <a:ext cx="4600314" cy="303059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B075227-6059-4011-927D-C587460FC3F6}"/>
              </a:ext>
            </a:extLst>
          </p:cNvPr>
          <p:cNvCxnSpPr>
            <a:cxnSpLocks/>
          </p:cNvCxnSpPr>
          <p:nvPr/>
        </p:nvCxnSpPr>
        <p:spPr>
          <a:xfrm>
            <a:off x="5354424" y="4227773"/>
            <a:ext cx="14831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0F64B4E-8DDE-474C-9572-9F829DB1725A}"/>
              </a:ext>
            </a:extLst>
          </p:cNvPr>
          <p:cNvSpPr txBox="1">
            <a:spLocks/>
          </p:cNvSpPr>
          <p:nvPr/>
        </p:nvSpPr>
        <p:spPr>
          <a:xfrm>
            <a:off x="2835283" y="1945708"/>
            <a:ext cx="6519183" cy="736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놀이공원을 놀러가기 좋은 날짜를 제공</a:t>
            </a:r>
            <a:r>
              <a:rPr lang="en-US" altLang="ko-KR" sz="2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D0A4AD-CBB4-468F-B9C5-0D306254667E}"/>
              </a:ext>
            </a:extLst>
          </p:cNvPr>
          <p:cNvSpPr/>
          <p:nvPr/>
        </p:nvSpPr>
        <p:spPr>
          <a:xfrm>
            <a:off x="5489695" y="3649336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 성공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3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모델의 방향성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9ECE4E-952B-432E-B9F3-AEF09B96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67" y="1841418"/>
            <a:ext cx="9050532" cy="363555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B760F40-C210-4689-882D-C3D705F69A3F}"/>
              </a:ext>
            </a:extLst>
          </p:cNvPr>
          <p:cNvCxnSpPr>
            <a:cxnSpLocks/>
          </p:cNvCxnSpPr>
          <p:nvPr/>
        </p:nvCxnSpPr>
        <p:spPr>
          <a:xfrm flipV="1">
            <a:off x="3883843" y="4458879"/>
            <a:ext cx="0" cy="1234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7ED4CE-A9E0-4D9B-B568-4F8E06C9D700}"/>
              </a:ext>
            </a:extLst>
          </p:cNvPr>
          <p:cNvSpPr/>
          <p:nvPr/>
        </p:nvSpPr>
        <p:spPr>
          <a:xfrm>
            <a:off x="2814021" y="5835192"/>
            <a:ext cx="306347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간단한 모델링</a:t>
            </a:r>
          </a:p>
        </p:txBody>
      </p:sp>
    </p:spTree>
    <p:extLst>
      <p:ext uri="{BB962C8B-B14F-4D97-AF65-F5344CB8AC3E}">
        <p14:creationId xmlns:p14="http://schemas.microsoft.com/office/powerpoint/2010/main" val="135465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수집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66AC28A-01F0-47B9-BBCF-97B468554C49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0EB9CE-EEEA-4BD1-B12D-164E7B39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886" y="1482034"/>
            <a:ext cx="8766694" cy="21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79FD4D-0DC0-473A-AF01-4CFF73C2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84" y="4195104"/>
            <a:ext cx="9173832" cy="18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EB6C1B-0462-4C5A-BB4E-B814EF1F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14" y="1448572"/>
            <a:ext cx="4928838" cy="473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4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28B8D0-0C95-4CAB-871C-925F9B2108BD}"/>
              </a:ext>
            </a:extLst>
          </p:cNvPr>
          <p:cNvSpPr txBox="1"/>
          <p:nvPr/>
        </p:nvSpPr>
        <p:spPr>
          <a:xfrm>
            <a:off x="7649617" y="4246053"/>
            <a:ext cx="2828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1B35936-1D6B-488D-A4FC-B323B191D42D}"/>
              </a:ext>
            </a:extLst>
          </p:cNvPr>
          <p:cNvSpPr/>
          <p:nvPr/>
        </p:nvSpPr>
        <p:spPr>
          <a:xfrm>
            <a:off x="1327971" y="2726173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7F51A8-A060-4C50-9A56-7BD5B2EF3C86}"/>
              </a:ext>
            </a:extLst>
          </p:cNvPr>
          <p:cNvSpPr txBox="1"/>
          <p:nvPr/>
        </p:nvSpPr>
        <p:spPr>
          <a:xfrm>
            <a:off x="1715695" y="4246053"/>
            <a:ext cx="423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특성 데이터</a:t>
            </a:r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DBF8C35C-D0EF-4C64-B0A3-A736C4B83E8E}"/>
              </a:ext>
            </a:extLst>
          </p:cNvPr>
          <p:cNvSpPr/>
          <p:nvPr/>
        </p:nvSpPr>
        <p:spPr>
          <a:xfrm>
            <a:off x="2688604" y="2726173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5EC79668-CEE0-4DFE-9959-1D2B2E0C06F6}"/>
              </a:ext>
            </a:extLst>
          </p:cNvPr>
          <p:cNvSpPr/>
          <p:nvPr/>
        </p:nvSpPr>
        <p:spPr>
          <a:xfrm>
            <a:off x="3988881" y="2726173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체험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학습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AC276B82-A34E-4292-B2DA-618041C24088}"/>
              </a:ext>
            </a:extLst>
          </p:cNvPr>
          <p:cNvSpPr/>
          <p:nvPr/>
        </p:nvSpPr>
        <p:spPr>
          <a:xfrm>
            <a:off x="5289158" y="2726173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2" name="타원 361">
            <a:extLst>
              <a:ext uri="{FF2B5EF4-FFF2-40B4-BE49-F238E27FC236}">
                <a16:creationId xmlns:a16="http://schemas.microsoft.com/office/drawing/2014/main" id="{AACEB0D6-DE89-4918-82D9-1CD08DF43BEA}"/>
              </a:ext>
            </a:extLst>
          </p:cNvPr>
          <p:cNvSpPr/>
          <p:nvPr/>
        </p:nvSpPr>
        <p:spPr>
          <a:xfrm>
            <a:off x="7729914" y="2726172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3" name="타원 362">
            <a:extLst>
              <a:ext uri="{FF2B5EF4-FFF2-40B4-BE49-F238E27FC236}">
                <a16:creationId xmlns:a16="http://schemas.microsoft.com/office/drawing/2014/main" id="{2E9BD2BD-8B24-4FD2-A165-5CE6135DC8FA}"/>
              </a:ext>
            </a:extLst>
          </p:cNvPr>
          <p:cNvSpPr/>
          <p:nvPr/>
        </p:nvSpPr>
        <p:spPr>
          <a:xfrm>
            <a:off x="9316785" y="2726172"/>
            <a:ext cx="1012597" cy="924233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월간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40" grpId="0"/>
      <p:bldP spid="359" grpId="0" animBg="1"/>
      <p:bldP spid="360" grpId="0" animBg="1"/>
      <p:bldP spid="361" grpId="0" animBg="1"/>
      <p:bldP spid="362" grpId="0" animBg="1"/>
      <p:bldP spid="3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pic>
        <p:nvPicPr>
          <p:cNvPr id="2050" name="Picture 2" descr="neural network regression에 대한 이미지 검색결과">
            <a:extLst>
              <a:ext uri="{FF2B5EF4-FFF2-40B4-BE49-F238E27FC236}">
                <a16:creationId xmlns:a16="http://schemas.microsoft.com/office/drawing/2014/main" id="{94E7DE7B-F7EB-4434-A012-922227D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21" y="2422688"/>
            <a:ext cx="6889623" cy="26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3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1F36E04-5A8A-4C5B-A4F8-9FE63A2A892F}"/>
              </a:ext>
            </a:extLst>
          </p:cNvPr>
          <p:cNvSpPr txBox="1">
            <a:spLocks/>
          </p:cNvSpPr>
          <p:nvPr/>
        </p:nvSpPr>
        <p:spPr>
          <a:xfrm>
            <a:off x="838199" y="146833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특성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type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시계열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type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여러 종류의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 type</a:t>
            </a:r>
          </a:p>
          <a:p>
            <a:pPr marL="0" indent="0" algn="ctr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각각의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type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맞는 알고리즘을 적용할 수 있을까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88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187119-AC8E-4B88-8D37-CFAF0DA13B4B}"/>
              </a:ext>
            </a:extLst>
          </p:cNvPr>
          <p:cNvSpPr/>
          <p:nvPr/>
        </p:nvSpPr>
        <p:spPr>
          <a:xfrm>
            <a:off x="9833" y="-2"/>
            <a:ext cx="12216800" cy="924233"/>
          </a:xfrm>
          <a:prstGeom prst="rect">
            <a:avLst/>
          </a:prstGeom>
          <a:solidFill>
            <a:srgbClr val="41424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99F2FE-FA5D-4C22-9ABC-17B1B3302AFF}"/>
              </a:ext>
            </a:extLst>
          </p:cNvPr>
          <p:cNvSpPr txBox="1">
            <a:spLocks/>
          </p:cNvSpPr>
          <p:nvPr/>
        </p:nvSpPr>
        <p:spPr>
          <a:xfrm>
            <a:off x="372823" y="16054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 </a:t>
            </a:r>
            <a:r>
              <a:rPr lang="en-US" altLang="ko-KR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</a:t>
            </a:r>
          </a:p>
        </p:txBody>
      </p:sp>
      <p:pic>
        <p:nvPicPr>
          <p:cNvPr id="18" name="Picture 2" descr="multiple input model keras에 대한 이미지 검색결과">
            <a:extLst>
              <a:ext uri="{FF2B5EF4-FFF2-40B4-BE49-F238E27FC236}">
                <a16:creationId xmlns:a16="http://schemas.microsoft.com/office/drawing/2014/main" id="{57BDD1BA-2CF9-4095-9822-C92B4599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78" y="1411494"/>
            <a:ext cx="4732255" cy="470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BA733B-59DF-4A38-9FF9-BE63D3D03DE4}"/>
              </a:ext>
            </a:extLst>
          </p:cNvPr>
          <p:cNvSpPr/>
          <p:nvPr/>
        </p:nvSpPr>
        <p:spPr>
          <a:xfrm>
            <a:off x="7041823" y="3101506"/>
            <a:ext cx="4338137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4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답은 </a:t>
            </a:r>
            <a:endParaRPr lang="en-US" altLang="ko-KR" sz="4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40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다중 입력 모델</a:t>
            </a:r>
            <a:r>
              <a:rPr lang="ko-KR" altLang="en-US" sz="4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이다</a:t>
            </a:r>
            <a:r>
              <a:rPr lang="en-US" altLang="ko-KR" sz="40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!!</a:t>
            </a:r>
            <a:endParaRPr lang="ko-KR" altLang="en-US" sz="40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72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370</Words>
  <Application>Microsoft Office PowerPoint</Application>
  <PresentationFormat>와이드스크린</PresentationFormat>
  <Paragraphs>121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집중교육1제안발표</dc:title>
  <dc:creator>kwakms123@ajou.ac.kr</dc:creator>
  <cp:lastModifiedBy>rkdcksgur@ajou.ac.kr</cp:lastModifiedBy>
  <cp:revision>143</cp:revision>
  <dcterms:created xsi:type="dcterms:W3CDTF">2019-09-30T08:08:50Z</dcterms:created>
  <dcterms:modified xsi:type="dcterms:W3CDTF">2019-10-24T11:30:06Z</dcterms:modified>
</cp:coreProperties>
</file>